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73" r:id="rId6"/>
    <p:sldId id="267" r:id="rId7"/>
    <p:sldId id="268" r:id="rId8"/>
    <p:sldId id="270" r:id="rId9"/>
    <p:sldId id="275" r:id="rId10"/>
    <p:sldId id="278" r:id="rId11"/>
    <p:sldId id="277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38" autoAdjust="0"/>
  </p:normalViewPr>
  <p:slideViewPr>
    <p:cSldViewPr>
      <p:cViewPr>
        <p:scale>
          <a:sx n="78" d="100"/>
          <a:sy n="78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81AA-7D81-4888-A401-E473F0850094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15F97-A5A5-49FF-B8BE-B5124D867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na-vinokurova@bk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Институт языков  и культуры народов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РФ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858180" cy="435771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 РАБОТЫ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202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7" name="Picture 3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8" name="Picture 4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9" name="Picture 5" descr="C:\Users\user\Desktop\2019-2020 гг\72fe8fe2d4117d50f5f42c5bbf40095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46685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научных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01015" cy="267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6"/>
                <a:gridCol w="2420256"/>
                <a:gridCol w="2596779"/>
                <a:gridCol w="1975254"/>
              </a:tblGrid>
              <a:tr h="51457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Года защиты</a:t>
                      </a:r>
                      <a:endParaRPr lang="ru-RU" dirty="0"/>
                    </a:p>
                  </a:txBody>
                  <a:tcPr/>
                </a:tc>
              </a:tr>
              <a:tr h="88816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Шкурко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Н.С.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Доктор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культурологии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881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Васильев И.Ю.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Кандидат филологических наук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План основных мероприятий, посвященных популяризации науки и технологий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 2021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043891" cy="351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407607"/>
                <a:gridCol w="2010973"/>
                <a:gridCol w="2010973"/>
              </a:tblGrid>
              <a:tr h="357296"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мероприятия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Срок мероприятия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Ответственные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137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Фестиваль «Языковой мир Арктики»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Февраль 2021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Винокурова А.А.,  </a:t>
                      </a:r>
                      <a:r>
                        <a:rPr lang="ru-RU" sz="12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2"/>
                        </a:rPr>
                        <a:t>antonina-vinokurova@bk.ru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713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Всероссийские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Мандаровские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чтения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Декабрь 2021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Попова Г.С.,  gs.popova@mail.ru</a:t>
                      </a:r>
                    </a:p>
                  </a:txBody>
                  <a:tcPr marL="68580" marR="68580" marT="0" marB="0"/>
                </a:tc>
              </a:tr>
              <a:tr h="411137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Декада родного языка и письменности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8-13 февраля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Чиркоева Д.И.,  dchirkoeva@icloud.com</a:t>
                      </a:r>
                    </a:p>
                  </a:txBody>
                  <a:tcPr marL="68580" marR="68580" marT="0" marB="0"/>
                </a:tc>
              </a:tr>
              <a:tr h="974282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Международная научно-практическая конференция «Культура и языки народов Сибири и Северо-Востока РФ: история и современность», посвященная 80-летию профессора Ивана Егоровича Алексеева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Март 2021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Шамаева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А.Е.. 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ashamaeva@mail.ru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4282"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Международная научно-практическая конференция «Эпическое наследие народов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Северо-Востока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России: традиция и современность, посвященная 75-летию профессора В.В. Илларионова»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Сентябрь 2021 г.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Илларионова Т.В.,  445325@mail.ru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913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0070C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800" b="0" dirty="0" smtClean="0"/>
              <a:t>СТРАТЕГИЧЕСКИЕ ЦЕЛИ  РАЗВИТИЯ НАУЧНОЙ ДЕЯТЕЛЬНОСТИ СВФУ</a:t>
            </a:r>
            <a:endParaRPr lang="ru-RU" sz="1800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635" y="692696"/>
            <a:ext cx="8280920" cy="225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динамичное </a:t>
            </a:r>
            <a:r>
              <a:rPr lang="ru-RU" sz="1600" dirty="0"/>
              <a:t>развитие фундаментальной и прикладной науки мирового уровня как основы подготовки </a:t>
            </a:r>
            <a:r>
              <a:rPr lang="ru-RU" sz="1600" dirty="0" smtClean="0"/>
              <a:t>востребованных специалистов </a:t>
            </a:r>
            <a:r>
              <a:rPr lang="ru-RU" sz="1600" dirty="0"/>
              <a:t>и создания передовых уникальных технологий; </a:t>
            </a:r>
            <a:endParaRPr lang="ru-RU" sz="1600" dirty="0" smtClean="0"/>
          </a:p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развитие приоритетных научных исследований</a:t>
            </a:r>
            <a:r>
              <a:rPr lang="ru-RU" sz="1600" dirty="0"/>
              <a:t>, </a:t>
            </a:r>
            <a:r>
              <a:rPr lang="ru-RU" sz="1600" dirty="0" smtClean="0"/>
              <a:t>в т.ч. междисциплинарных, направленных на </a:t>
            </a:r>
            <a:r>
              <a:rPr lang="ru-RU" sz="1600" dirty="0"/>
              <a:t>получение научных результатов мирового </a:t>
            </a:r>
            <a:r>
              <a:rPr lang="ru-RU" sz="1600" dirty="0" smtClean="0"/>
              <a:t>уровня;</a:t>
            </a:r>
          </a:p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формирование </a:t>
            </a:r>
            <a:r>
              <a:rPr lang="ru-RU" sz="1600" dirty="0"/>
              <a:t>центров </a:t>
            </a:r>
            <a:r>
              <a:rPr lang="ru-RU" sz="1600" dirty="0" smtClean="0"/>
              <a:t>разработки и </a:t>
            </a:r>
            <a:r>
              <a:rPr lang="ru-RU" sz="1600" dirty="0"/>
              <a:t>внедрения </a:t>
            </a:r>
            <a:r>
              <a:rPr lang="ru-RU" sz="1600" dirty="0" smtClean="0"/>
              <a:t>научно-технологических </a:t>
            </a:r>
            <a:r>
              <a:rPr lang="ru-RU" sz="1600" dirty="0"/>
              <a:t>и организационных инноваций, наращивание прикладных разработок и </a:t>
            </a:r>
            <a:r>
              <a:rPr lang="ru-RU" sz="1600" dirty="0" smtClean="0"/>
              <a:t>превращение процесса </a:t>
            </a:r>
            <a:r>
              <a:rPr lang="ru-RU" sz="1600" dirty="0"/>
              <a:t>коммерциализации технологий в значимый источник доходов университета.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4922" y="2971691"/>
            <a:ext cx="38953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СТРАТЕГИЧЕСКАЯ ЦЕЛЬ УНИВЕРСИТЕТА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755576" y="3430433"/>
            <a:ext cx="7459845" cy="3047024"/>
            <a:chOff x="1096645" y="3671929"/>
            <a:chExt cx="7091425" cy="3094791"/>
          </a:xfrm>
        </p:grpSpPr>
        <p:sp>
          <p:nvSpPr>
            <p:cNvPr id="10" name="Овал 9"/>
            <p:cNvSpPr/>
            <p:nvPr/>
          </p:nvSpPr>
          <p:spPr>
            <a:xfrm rot="20900546">
              <a:off x="1489513" y="4518201"/>
              <a:ext cx="6221530" cy="168226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140191" y="3789363"/>
              <a:ext cx="0" cy="272799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99774" y="4486653"/>
              <a:ext cx="3208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r">
                <a:defRPr sz="1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ru-RU" dirty="0" smtClean="0">
                  <a:solidFill>
                    <a:srgbClr val="1F4E79"/>
                  </a:solidFill>
                </a:rPr>
                <a:t>Университет </a:t>
              </a:r>
              <a:r>
                <a:rPr lang="ru-RU" dirty="0">
                  <a:solidFill>
                    <a:srgbClr val="1F4E79"/>
                  </a:solidFill>
                </a:rPr>
                <a:t>вносит вклад </a:t>
              </a:r>
              <a:endParaRPr lang="ru-RU" dirty="0" smtClean="0">
                <a:solidFill>
                  <a:srgbClr val="1F4E79"/>
                </a:solidFill>
              </a:endParaRPr>
            </a:p>
            <a:p>
              <a:pPr algn="ctr"/>
              <a:r>
                <a:rPr lang="ru-RU" dirty="0" smtClean="0">
                  <a:solidFill>
                    <a:srgbClr val="1F4E79"/>
                  </a:solidFill>
                </a:rPr>
                <a:t>в </a:t>
              </a:r>
              <a:r>
                <a:rPr lang="ru-RU" dirty="0">
                  <a:solidFill>
                    <a:srgbClr val="1F4E79"/>
                  </a:solidFill>
                </a:rPr>
                <a:t>решение общемировых задач</a:t>
              </a:r>
            </a:p>
          </p:txBody>
        </p:sp>
        <p:sp>
          <p:nvSpPr>
            <p:cNvPr id="13" name="Овал 12"/>
            <p:cNvSpPr/>
            <p:nvPr/>
          </p:nvSpPr>
          <p:spPr>
            <a:xfrm rot="20714509">
              <a:off x="1514618" y="5187832"/>
              <a:ext cx="2655770" cy="109348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150938" y="6381750"/>
              <a:ext cx="684212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96645" y="6485379"/>
              <a:ext cx="1163679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2019-2020 </a:t>
              </a:r>
              <a:r>
                <a:rPr lang="ru-RU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28329" y="6482488"/>
              <a:ext cx="1270064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2021-2025 г.</a:t>
              </a:r>
              <a:endPara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51946" y="6474197"/>
              <a:ext cx="1136124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2026-2030 </a:t>
              </a:r>
              <a:r>
                <a:rPr lang="ru-RU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95350" y="5275988"/>
              <a:ext cx="2341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Университет, </a:t>
              </a:r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влияющий </a:t>
              </a:r>
              <a:endParaRPr lang="ru-RU" sz="12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2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</a:t>
              </a:r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региона</a:t>
              </a:r>
              <a:endParaRPr lang="ru-RU" sz="12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1511300" y="3789363"/>
              <a:ext cx="4489" cy="272799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7630931" y="3789619"/>
              <a:ext cx="1769" cy="272774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трелка вправо 20"/>
            <p:cNvSpPr/>
            <p:nvPr/>
          </p:nvSpPr>
          <p:spPr>
            <a:xfrm>
              <a:off x="1528514" y="4228296"/>
              <a:ext cx="2611677" cy="720022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1511300" y="3671929"/>
              <a:ext cx="6121400" cy="720000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75011" y="4384907"/>
              <a:ext cx="2565189" cy="343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ДОСТИЖЕНИЕ ПРИЗНАНИЯ НАУЧНЫХ РЕЗУЛЬТАТОВ НА ОТЕЧЕСТВЕННОМ УРОВНЕ</a:t>
              </a:r>
              <a:endPara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11300" y="3789363"/>
              <a:ext cx="5431318" cy="265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ДОСТИЖЕНИЕ ПРИЗНАНИЯ НА МИРОВОМ УРОВНЕ</a:t>
              </a:r>
              <a:endParaRPr lang="ru-RU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" descr="L:\logo nefu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2395" b="98204" l="515" r="99485">
                          <a14:foregroundMark x1="30928" y1="83832" x2="30928" y2="83832"/>
                          <a14:foregroundMark x1="21649" y1="71856" x2="21649" y2="71856"/>
                          <a14:foregroundMark x1="18041" y1="44910" x2="18041" y2="44910"/>
                          <a14:foregroundMark x1="19588" y1="31737" x2="19588" y2="31737"/>
                          <a14:foregroundMark x1="20619" y1="29940" x2="20619" y2="29940"/>
                          <a14:foregroundMark x1="24742" y1="25150" x2="14433" y2="18563"/>
                          <a14:foregroundMark x1="19072" y1="13772" x2="19072" y2="13772"/>
                          <a14:foregroundMark x1="29381" y1="32335" x2="29381" y2="32335"/>
                          <a14:foregroundMark x1="25258" y1="63473" x2="25258" y2="63473"/>
                          <a14:foregroundMark x1="29897" y1="62275" x2="29897" y2="62275"/>
                          <a14:foregroundMark x1="37113" y1="52096" x2="37113" y2="52096"/>
                          <a14:foregroundMark x1="30412" y1="80838" x2="30412" y2="80838"/>
                          <a14:foregroundMark x1="19588" y1="50299" x2="19588" y2="50299"/>
                          <a14:foregroundMark x1="24227" y1="32934" x2="24227" y2="32934"/>
                          <a14:foregroundMark x1="23196" y1="32934" x2="23196" y2="32934"/>
                          <a14:backgroundMark x1="21134" y1="32934" x2="21134" y2="32934"/>
                          <a14:backgroundMark x1="21649" y1="31138" x2="21649" y2="31138"/>
                          <a14:backgroundMark x1="22165" y1="31138" x2="22165" y2="31138"/>
                          <a14:backgroundMark x1="19072" y1="44910" x2="19072" y2="44910"/>
                          <a14:backgroundMark x1="14433" y1="20359" x2="14433" y2="203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2362" y="5444232"/>
              <a:ext cx="1133523" cy="97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6739467" y="189461"/>
            <a:ext cx="147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0070C0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sz="1800" dirty="0" smtClean="0"/>
              <a:t>2019-2030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7272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+mn-lt"/>
              </a:rPr>
              <a:t>Национальный проект «Наука»</a:t>
            </a: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Три </a:t>
            </a:r>
            <a:r>
              <a:rPr lang="ru-RU" sz="2000" b="1" dirty="0">
                <a:solidFill>
                  <a:srgbClr val="C00000"/>
                </a:solidFill>
              </a:rPr>
              <a:t>цели национального проекта «Наука»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обеспечение присутствия Российской Федерации в числе </a:t>
            </a:r>
            <a:r>
              <a:rPr lang="ru-RU" sz="2000" b="1" dirty="0">
                <a:solidFill>
                  <a:srgbClr val="C00000"/>
                </a:solidFill>
              </a:rPr>
              <a:t>пяти ведущих стран мира</a:t>
            </a:r>
            <a:r>
              <a:rPr lang="ru-RU" sz="2000" dirty="0"/>
              <a:t>, осуществляющих научные исследования и разработки в областях, определяемых </a:t>
            </a:r>
            <a:r>
              <a:rPr lang="ru-RU" sz="2000" b="1" dirty="0">
                <a:solidFill>
                  <a:srgbClr val="C00000"/>
                </a:solidFill>
              </a:rPr>
              <a:t>приоритетами </a:t>
            </a:r>
            <a:r>
              <a:rPr lang="ru-RU" sz="2000" b="1" dirty="0" smtClean="0">
                <a:solidFill>
                  <a:srgbClr val="C00000"/>
                </a:solidFill>
              </a:rPr>
              <a:t>научно- технологического развития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/>
              <a:t>обеспечение </a:t>
            </a:r>
            <a:r>
              <a:rPr lang="ru-RU" sz="2000" b="1" dirty="0">
                <a:solidFill>
                  <a:srgbClr val="C00000"/>
                </a:solidFill>
              </a:rPr>
              <a:t>привлекательности</a:t>
            </a:r>
            <a:r>
              <a:rPr lang="ru-RU" sz="2000" dirty="0"/>
              <a:t> работы в Российской Федерации для </a:t>
            </a:r>
            <a:r>
              <a:rPr lang="ru-RU" sz="2000" b="1" dirty="0">
                <a:solidFill>
                  <a:srgbClr val="C00000"/>
                </a:solidFill>
              </a:rPr>
              <a:t>российских и зарубежных ведущих ученых и молодых перспективных </a:t>
            </a:r>
            <a:r>
              <a:rPr lang="ru-RU" sz="2000" b="1" dirty="0" smtClean="0">
                <a:solidFill>
                  <a:srgbClr val="C00000"/>
                </a:solidFill>
              </a:rPr>
              <a:t>исследователей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опережающее</a:t>
            </a:r>
            <a:r>
              <a:rPr lang="ru-RU" sz="2000" b="1" dirty="0" smtClean="0">
                <a:solidFill>
                  <a:srgbClr val="C00000"/>
                </a:solidFill>
              </a:rPr>
              <a:t> увеличение </a:t>
            </a:r>
            <a:r>
              <a:rPr lang="ru-RU" sz="2000" dirty="0"/>
              <a:t>внутренних </a:t>
            </a:r>
            <a:r>
              <a:rPr lang="ru-RU" sz="2000" b="1" dirty="0">
                <a:solidFill>
                  <a:srgbClr val="C00000"/>
                </a:solidFill>
              </a:rPr>
              <a:t>затрат на научные исследования и разработки</a:t>
            </a:r>
            <a:r>
              <a:rPr lang="ru-RU" sz="2000" dirty="0"/>
              <a:t> за счет всех источников по сравнению с ростом валового внутреннего продукта </a:t>
            </a:r>
            <a:r>
              <a:rPr lang="ru-RU" sz="2000" dirty="0" smtClean="0"/>
              <a:t>страны.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a:t>
            </a:r>
          </a:p>
        </p:txBody>
      </p:sp>
    </p:spTree>
    <p:extLst>
      <p:ext uri="{BB962C8B-B14F-4D97-AF65-F5344CB8AC3E}">
        <p14:creationId xmlns="" xmlns:p14="http://schemas.microsoft.com/office/powerpoint/2010/main" val="215200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23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Пять задач </a:t>
            </a:r>
            <a:r>
              <a:rPr lang="ru-RU" b="1" dirty="0" smtClean="0">
                <a:solidFill>
                  <a:srgbClr val="C00000"/>
                </a:solidFill>
              </a:rPr>
              <a:t>нацпроекта </a:t>
            </a:r>
            <a:r>
              <a:rPr lang="ru-RU" b="1" dirty="0">
                <a:solidFill>
                  <a:srgbClr val="C00000"/>
                </a:solidFill>
              </a:rPr>
              <a:t>«Наука»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создание </a:t>
            </a:r>
            <a:r>
              <a:rPr lang="ru-RU" b="1" dirty="0">
                <a:solidFill>
                  <a:srgbClr val="C00000"/>
                </a:solidFill>
              </a:rPr>
              <a:t>передовой инфраструктуры </a:t>
            </a:r>
            <a:r>
              <a:rPr lang="ru-RU" dirty="0"/>
              <a:t>научных исследований и разработок, инновационной деятельности, включая создание и развитие сети уникальных научных установок класса "</a:t>
            </a:r>
            <a:r>
              <a:rPr lang="ru-RU" b="1" dirty="0" err="1">
                <a:solidFill>
                  <a:srgbClr val="C00000"/>
                </a:solidFill>
              </a:rPr>
              <a:t>мегасайенс</a:t>
            </a:r>
            <a:r>
              <a:rPr lang="ru-RU" dirty="0"/>
              <a:t>";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обновление </a:t>
            </a:r>
            <a:r>
              <a:rPr lang="ru-RU" dirty="0"/>
              <a:t>не менее </a:t>
            </a:r>
            <a:r>
              <a:rPr lang="ru-RU" b="1" dirty="0">
                <a:solidFill>
                  <a:srgbClr val="C00000"/>
                </a:solidFill>
              </a:rPr>
              <a:t>50 процентов приборной базы ведущих организаций</a:t>
            </a:r>
            <a:r>
              <a:rPr lang="ru-RU" dirty="0"/>
              <a:t>, выполняющих научные исследования и разработки;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создание </a:t>
            </a:r>
            <a:r>
              <a:rPr lang="ru-RU" b="1" dirty="0">
                <a:solidFill>
                  <a:srgbClr val="C00000"/>
                </a:solidFill>
              </a:rPr>
              <a:t>научных центров мирового уровня</a:t>
            </a:r>
            <a:r>
              <a:rPr lang="ru-RU" dirty="0"/>
              <a:t>, включая сеть международных </a:t>
            </a:r>
            <a:r>
              <a:rPr lang="ru-RU" b="1" dirty="0">
                <a:solidFill>
                  <a:srgbClr val="C00000"/>
                </a:solidFill>
              </a:rPr>
              <a:t>математических центров </a:t>
            </a:r>
            <a:r>
              <a:rPr lang="ru-RU" dirty="0"/>
              <a:t>и </a:t>
            </a:r>
            <a:r>
              <a:rPr lang="ru-RU" b="1" dirty="0">
                <a:solidFill>
                  <a:srgbClr val="C00000"/>
                </a:solidFill>
              </a:rPr>
              <a:t>центров геномных исследований</a:t>
            </a:r>
            <a:r>
              <a:rPr lang="ru-RU" dirty="0"/>
              <a:t>;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создание не менее </a:t>
            </a:r>
            <a:r>
              <a:rPr lang="ru-RU" b="1" dirty="0">
                <a:solidFill>
                  <a:srgbClr val="C00000"/>
                </a:solidFill>
              </a:rPr>
              <a:t>15 научно-образовательных центров мирового уровня </a:t>
            </a:r>
            <a:r>
              <a:rPr lang="ru-RU" dirty="0"/>
              <a:t>на основе интеграции университетов и научных организаций и их кооперации </a:t>
            </a:r>
            <a:r>
              <a:rPr lang="ru-RU" b="1" dirty="0">
                <a:solidFill>
                  <a:srgbClr val="C00000"/>
                </a:solidFill>
              </a:rPr>
              <a:t>с организациями, действующими в реальном секторе экономики</a:t>
            </a:r>
            <a:r>
              <a:rPr lang="ru-RU" dirty="0"/>
              <a:t>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</a:t>
            </a:r>
            <a:r>
              <a:rPr lang="ru-RU" dirty="0"/>
              <a:t>целостной </a:t>
            </a:r>
            <a:r>
              <a:rPr lang="ru-RU" b="1" dirty="0">
                <a:solidFill>
                  <a:srgbClr val="C00000"/>
                </a:solidFill>
              </a:rPr>
              <a:t>системы подготовки и профессионального роста научных и научно-педагогических кадров</a:t>
            </a:r>
            <a:r>
              <a:rPr lang="ru-RU" dirty="0"/>
              <a:t>, обеспечивающей условия для осуществления молодыми учеными научных исследований и разработок, </a:t>
            </a:r>
            <a:r>
              <a:rPr lang="ru-RU" b="1" dirty="0">
                <a:solidFill>
                  <a:srgbClr val="C00000"/>
                </a:solidFill>
              </a:rPr>
              <a:t>создания научных лабораторий и конкурентоспособных коллективов.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82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8266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Финансирование НИР;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2. Публикационная активность;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3. Результаты интеллектуальной деятельности;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4. Подготовка научных кадров.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финансирования НИР на 2020 г.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t"/>
            <a:endParaRPr lang="ru-RU" b="1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г.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202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2"/>
          <a:ext cx="3186105" cy="217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847"/>
                <a:gridCol w="1347258"/>
              </a:tblGrid>
              <a:tr h="968858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подразделения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фин-ия</a:t>
                      </a:r>
                      <a:r>
                        <a:rPr lang="ru-RU" dirty="0" smtClean="0"/>
                        <a:t> НИР на 20</a:t>
                      </a:r>
                      <a:r>
                        <a:rPr lang="en-US" dirty="0" smtClean="0"/>
                        <a:t>201</a:t>
                      </a:r>
                      <a:r>
                        <a:rPr lang="ru-RU" dirty="0" smtClean="0"/>
                        <a:t>г., тыс. руб. </a:t>
                      </a:r>
                      <a:endParaRPr lang="ru-RU" dirty="0"/>
                    </a:p>
                  </a:txBody>
                  <a:tcPr/>
                </a:tc>
              </a:tr>
              <a:tr h="71389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ИЯКН СВ РФ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6361,20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1" y="3192974"/>
          <a:ext cx="321471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39"/>
                <a:gridCol w="1262072"/>
              </a:tblGrid>
              <a:tr h="736092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подразделения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фин-ия</a:t>
                      </a:r>
                      <a:r>
                        <a:rPr lang="ru-RU" dirty="0" smtClean="0"/>
                        <a:t> НИР на 20</a:t>
                      </a:r>
                      <a:r>
                        <a:rPr lang="en-US" dirty="0" smtClean="0"/>
                        <a:t>20</a:t>
                      </a:r>
                      <a:r>
                        <a:rPr lang="ru-RU" dirty="0" smtClean="0"/>
                        <a:t> г., тыс. руб. </a:t>
                      </a:r>
                      <a:endParaRPr lang="ru-RU" dirty="0"/>
                    </a:p>
                  </a:txBody>
                  <a:tcPr/>
                </a:tc>
              </a:tr>
              <a:tr h="344048">
                <a:tc>
                  <a:txBody>
                    <a:bodyPr/>
                    <a:lstStyle/>
                    <a:p>
                      <a:r>
                        <a:rPr lang="ru-RU" dirty="0" smtClean="0"/>
                        <a:t>ИЯКН СВ РФ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ah-RU" dirty="0" smtClean="0"/>
                        <a:t>6</a:t>
                      </a:r>
                      <a:r>
                        <a:rPr lang="sah-RU" baseline="0" dirty="0" smtClean="0"/>
                        <a:t> 361,20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142985"/>
          <a:ext cx="7358113" cy="542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63"/>
                <a:gridCol w="2243327"/>
                <a:gridCol w="807600"/>
                <a:gridCol w="807595"/>
                <a:gridCol w="807598"/>
                <a:gridCol w="1256263"/>
                <a:gridCol w="987067"/>
              </a:tblGrid>
              <a:tr h="1036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Кафедра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Публикационная активность НПР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Scopus, Web of 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Sc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ience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Объем доходов от научных исследований и разработок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«Я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кутск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ий язык»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6,55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524 000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524 000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«Якутская литература»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 (8,9)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696 000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696 000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«Фольклор и культура»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576 000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576 000</a:t>
                      </a:r>
                      <a:endParaRPr lang="ru-RU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«Стилистика якутского языка и русско-якутского перевода»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10,33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826 400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826 400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«Методика преподавания якутского языка, литературы и культуры»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 (7,25)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560 000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560 000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«Северная филология»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560 000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560 000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«Культурология»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11,45 </a:t>
                      </a: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(12,64)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916 000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916 000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«Социально-культурный сервис и туризм»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15,51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1 240 800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1 240 800</a:t>
                      </a:r>
                      <a:endParaRPr lang="ru-RU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НОЦ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Алтаистика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5,75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>
                          <a:latin typeface="Times New Roman"/>
                          <a:ea typeface="Times New Roman"/>
                          <a:cs typeface="Times New Roman"/>
                        </a:rPr>
                        <a:t>575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575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Поданные заявки на НИР, НИОКР и пр.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635798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22"/>
                <a:gridCol w="2027913"/>
                <a:gridCol w="1082395"/>
                <a:gridCol w="1529615"/>
                <a:gridCol w="1386737"/>
              </a:tblGrid>
              <a:tr h="455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гранта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заявок</a:t>
                      </a:r>
                    </a:p>
                    <a:p>
                      <a:pPr algn="just" fontAlgn="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2019                     2020                    2021</a:t>
                      </a:r>
                    </a:p>
                  </a:txBody>
                  <a:tcPr marL="47625" marR="47625" marT="9525" marB="9525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985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МОН: Федеральная целевая программа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24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РФФИ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5839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Государственное задание (республиканское)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862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главы РС(Я)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15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4716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РНФ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005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Хозяйственный договор на выполнение НИР и НИОКР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endParaRPr lang="ru-RU" dirty="0"/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714356"/>
          <a:ext cx="7429552" cy="479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748"/>
                <a:gridCol w="1754902"/>
                <a:gridCol w="1754902"/>
              </a:tblGrid>
              <a:tr h="376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Научные публикации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Монографии, всего, в том числе изданные: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зарубежными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российскими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Сборник научных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Публикации в журналах, рецензируемых в ВАК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включенных в Российский индекс научного цитирования (РИНЦ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Web of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57158" y="214290"/>
            <a:ext cx="8358246" cy="461665"/>
          </a:xfrm>
          <a:prstGeom prst="rect">
            <a:avLst/>
          </a:prstGeom>
          <a:solidFill>
            <a:srgbClr val="0070A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Научные публикации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839</Words>
  <PresentationFormat>Экран (4:3)</PresentationFormat>
  <Paragraphs>233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Институт языков  и культуры народов  Северо-Востока РФ </vt:lpstr>
      <vt:lpstr>Слайд 2</vt:lpstr>
      <vt:lpstr>Национальный проект «Наука»</vt:lpstr>
      <vt:lpstr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vt:lpstr>
      <vt:lpstr>  </vt:lpstr>
      <vt:lpstr>Объем финансирования НИР на 2020 г.</vt:lpstr>
      <vt:lpstr>Слайд 7</vt:lpstr>
      <vt:lpstr> Поданные заявки на НИР, НИОКР и пр. </vt:lpstr>
      <vt:lpstr>Научные публикации</vt:lpstr>
      <vt:lpstr>Подготовка научных кадров</vt:lpstr>
      <vt:lpstr>  План основных мероприятий, посвященных популяризации науки и технологий  в 2021 г.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языков  и культуры народов  Северо-Востока РФ</dc:title>
  <dc:creator>Попова Матрена Петровна</dc:creator>
  <cp:lastModifiedBy>ORKS</cp:lastModifiedBy>
  <cp:revision>7</cp:revision>
  <dcterms:created xsi:type="dcterms:W3CDTF">2019-11-12T11:08:53Z</dcterms:created>
  <dcterms:modified xsi:type="dcterms:W3CDTF">2021-05-14T01:33:06Z</dcterms:modified>
</cp:coreProperties>
</file>